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2" r:id="rId10"/>
    <p:sldId id="263" r:id="rId11"/>
  </p:sldIdLst>
  <p:sldSz cx="10080625" cy="56705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8B3AC29-5A0C-4D01-8F19-24DBC51F71EB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171550-5E92-4BD5-AFE8-0B918AA1F46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FA74392-811F-4C3F-97E3-37C1CC71F14D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41E2A67-8C6B-410D-97C2-C2319BED08A0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7F3CBCD-3AB0-4010-B000-A3FC6282CE4A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D11AA3-C3EC-483C-91A1-59D9469E9F0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AF91551-BBA5-4572-9B42-19D4417466C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D44B13C-0DFB-4F45-BB6F-5B49DC31B737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3ADA70-8EF1-48C7-A363-BDE0A904B135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57EFA10-1B05-43B5-ACDD-5EF3EFEF089A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1D75FC9-3E27-4EE5-9DEE-52156F6B403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65E2722-62E7-4E09-9507-5B39A0035EB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7B35AED9-F5A6-40BE-AA1D-2ADEAD0C607A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cpp-applications/" TargetMode="External"/><Relationship Id="rId2" Type="http://schemas.openxmlformats.org/officeDocument/2006/relationships/hyperlink" Target="https://www.geeksforgeeks.org/history-of-c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orioh.com/p/2f18dab77462" TargetMode="External"/><Relationship Id="rId4" Type="http://schemas.openxmlformats.org/officeDocument/2006/relationships/hyperlink" Target="https://codescracker.com/cpp/program/cpp-program-calculate-area-circumference.ht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8763"/>
            <a:ext cx="10080623" cy="361675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231755" y="-3250874"/>
            <a:ext cx="3617111" cy="10080625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0252" y="-3062380"/>
            <a:ext cx="3616756" cy="9703990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-18761"/>
            <a:ext cx="7063122" cy="3616753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915818" y="-853354"/>
            <a:ext cx="4125968" cy="3670502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087126" y="607823"/>
            <a:ext cx="8312682" cy="24214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Instituto Federal do Amazonas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b="0" strike="noStrike" kern="12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Disciplina</a:t>
            </a:r>
            <a:r>
              <a:rPr lang="en-US" sz="33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300" b="0" strike="noStrike" kern="12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Paradigmas</a:t>
            </a:r>
            <a:r>
              <a:rPr lang="en-US" sz="33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300" b="0" strike="noStrike" kern="12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Programação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b="0" strike="noStrike" kern="12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Docente</a:t>
            </a:r>
            <a:r>
              <a:rPr lang="en-US" sz="33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300" b="0" strike="noStrike" kern="12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Joethe</a:t>
            </a:r>
            <a:r>
              <a:rPr lang="en-US" sz="33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Carvalho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b="0" strike="noStrike" kern="12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Discentes</a:t>
            </a:r>
            <a:r>
              <a:rPr lang="en-US" sz="33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Carlos Souza, Rafael Kanda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Data: 16/05/2022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116774" y="4027449"/>
            <a:ext cx="8273150" cy="1205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800" b="1" strike="noStrike" kern="1200" spc="-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Defesa</a:t>
            </a:r>
            <a:r>
              <a:rPr lang="en-US" sz="2800" b="1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800" b="1" strike="noStrike" kern="1200" spc="-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Linguagem</a:t>
            </a:r>
            <a:r>
              <a:rPr lang="en-US" sz="2800" b="1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800" b="1" strike="noStrike" kern="1200" spc="-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Programação</a:t>
            </a:r>
            <a:r>
              <a:rPr lang="en-US" sz="2800" b="1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C++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2">
            <a:extLst>
              <a:ext uri="{FF2B5EF4-FFF2-40B4-BE49-F238E27FC236}">
                <a16:creationId xmlns:a16="http://schemas.microsoft.com/office/drawing/2014/main" id="{4D5C909A-C816-C6BA-5C33-D39AEBBFE77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04492" y="1175657"/>
            <a:ext cx="9071640" cy="243295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  <a:hlinkClick r:id="rId2"/>
              </a:rPr>
              <a:t>https://www.geeksforgeeks.org/history-of-c</a:t>
            </a:r>
            <a:endParaRPr lang="pt-BR" sz="1600" b="0" strike="noStrike" spc="-1" dirty="0">
              <a:latin typeface="Fira Code Medium"/>
            </a:endParaRPr>
          </a:p>
          <a:p>
            <a:pPr marL="432000" indent="-324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spc="-1" dirty="0">
              <a:latin typeface="Fira Code Medium"/>
            </a:endParaRPr>
          </a:p>
          <a:p>
            <a:pPr marL="432000" indent="-324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  <a:hlinkClick r:id="rId3"/>
              </a:rPr>
              <a:t>https://www.softwaretestinghelp.com/cpp-applications/</a:t>
            </a:r>
            <a:endParaRPr lang="pt-BR" sz="1600" b="0" strike="noStrike" spc="-1" dirty="0">
              <a:latin typeface="Fira Code Medium"/>
            </a:endParaRPr>
          </a:p>
          <a:p>
            <a:pPr marL="432000" indent="-324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spc="-1" dirty="0">
              <a:latin typeface="Fira Code Medium"/>
            </a:endParaRPr>
          </a:p>
          <a:p>
            <a:pPr marL="432000" indent="-324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  <a:hlinkClick r:id="rId4"/>
              </a:rPr>
              <a:t>https://codescracker.com/cpp/program/cpp-program-calculate-area-circumference.htm</a:t>
            </a:r>
            <a:endParaRPr lang="pt-BR" sz="1600" b="0" strike="noStrike" spc="-1" dirty="0">
              <a:latin typeface="Fira Code Medium"/>
            </a:endParaRPr>
          </a:p>
          <a:p>
            <a:pPr marL="432000" indent="-324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spc="-1" dirty="0">
              <a:latin typeface="Fira Code Medium"/>
            </a:endParaRPr>
          </a:p>
          <a:p>
            <a:pPr marL="432000" indent="-324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  <a:hlinkClick r:id="rId5"/>
              </a:rPr>
              <a:t>https://morioh.com/p/2f18dab77462</a:t>
            </a:r>
            <a:endParaRPr lang="pt-BR" sz="1600" b="0" strike="noStrike" spc="-1" dirty="0">
              <a:latin typeface="Fira Code Medium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400" spc="-1" dirty="0">
              <a:latin typeface="Fira Code Medium"/>
            </a:endParaRPr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C958EB0E-2D0D-9194-1810-6607B4AA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080625" cy="718457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2400" b="0" strike="noStrike" spc="-1" dirty="0">
                <a:solidFill>
                  <a:schemeClr val="bg1"/>
                </a:solidFill>
                <a:latin typeface="Fira Code Medium"/>
              </a:rPr>
              <a:t>Fontes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-1" y="0"/>
            <a:ext cx="10080625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2400" b="0" strike="noStrike" spc="-1" dirty="0">
                <a:solidFill>
                  <a:schemeClr val="bg1"/>
                </a:solidFill>
                <a:latin typeface="Fira Code Medium"/>
              </a:rPr>
              <a:t>Linha do Tempo do C++</a:t>
            </a:r>
          </a:p>
        </p:txBody>
      </p:sp>
      <p:pic>
        <p:nvPicPr>
          <p:cNvPr id="44" name="Imagem 43"/>
          <p:cNvPicPr/>
          <p:nvPr/>
        </p:nvPicPr>
        <p:blipFill>
          <a:blip r:embed="rId2"/>
          <a:stretch/>
        </p:blipFill>
        <p:spPr>
          <a:xfrm>
            <a:off x="939240" y="540000"/>
            <a:ext cx="8240760" cy="5073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-1" y="-1"/>
            <a:ext cx="10080625" cy="547007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2400" b="0" strike="noStrike" spc="-1" dirty="0">
                <a:solidFill>
                  <a:schemeClr val="bg1"/>
                </a:solidFill>
                <a:latin typeface="Fira Code Medium"/>
              </a:rPr>
              <a:t>Características Importantes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180000" y="720000"/>
            <a:ext cx="9720000" cy="306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0" strike="noStrike" spc="-1" dirty="0">
                <a:latin typeface="Fira Code Medium"/>
              </a:rPr>
              <a:t>A linguagem C++ é uma linguagem de programação orientada a objetos e é uma combinação de linguagem de baixo e alto nível – uma linguagem de nível médio.</a:t>
            </a:r>
          </a:p>
          <a:p>
            <a:pPr algn="just"/>
            <a:endParaRPr lang="pt-BR" sz="1400" b="0" strike="noStrike" spc="-1" dirty="0">
              <a:latin typeface="Fira Code Mediu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0" strike="noStrike" spc="-1" dirty="0">
                <a:latin typeface="Fira Code Medium"/>
              </a:rPr>
              <a:t>Essa linguagem de programação foi criada, projetada e desenvolvida por um cientista da computação dinamarquês - </a:t>
            </a:r>
            <a:r>
              <a:rPr lang="pt-BR" sz="1400" b="0" strike="noStrike" spc="-1" dirty="0" err="1">
                <a:latin typeface="Fira Code Medium"/>
              </a:rPr>
              <a:t>Bjarne</a:t>
            </a:r>
            <a:r>
              <a:rPr lang="pt-BR" sz="1400" b="0" strike="noStrike" spc="-1" dirty="0">
                <a:latin typeface="Fira Code Medium"/>
              </a:rPr>
              <a:t> </a:t>
            </a:r>
            <a:r>
              <a:rPr lang="pt-BR" sz="1400" b="0" strike="noStrike" spc="-1" dirty="0" err="1">
                <a:latin typeface="Fira Code Medium"/>
              </a:rPr>
              <a:t>Stroustrup</a:t>
            </a:r>
            <a:r>
              <a:rPr lang="pt-BR" sz="1400" b="0" strike="noStrike" spc="-1" dirty="0">
                <a:latin typeface="Fira Code Medium"/>
              </a:rPr>
              <a:t> no Bell </a:t>
            </a:r>
            <a:r>
              <a:rPr lang="pt-BR" sz="1400" b="0" strike="noStrike" spc="-1" dirty="0" err="1">
                <a:latin typeface="Fira Code Medium"/>
              </a:rPr>
              <a:t>Telephone</a:t>
            </a:r>
            <a:r>
              <a:rPr lang="pt-BR" sz="1400" b="0" strike="noStrike" spc="-1" dirty="0">
                <a:latin typeface="Fira Code Medium"/>
              </a:rPr>
              <a:t> </a:t>
            </a:r>
            <a:r>
              <a:rPr lang="pt-BR" sz="1400" b="0" strike="noStrike" spc="-1" dirty="0" err="1">
                <a:latin typeface="Fira Code Medium"/>
              </a:rPr>
              <a:t>Laboratories</a:t>
            </a:r>
            <a:r>
              <a:rPr lang="pt-BR" sz="1400" b="0" strike="noStrike" spc="-1" dirty="0">
                <a:latin typeface="Fira Code Medium"/>
              </a:rPr>
              <a:t> (agora conhecido como Nokia Bell </a:t>
            </a:r>
            <a:r>
              <a:rPr lang="pt-BR" sz="1400" b="0" strike="noStrike" spc="-1" dirty="0" err="1">
                <a:latin typeface="Fira Code Medium"/>
              </a:rPr>
              <a:t>Labs</a:t>
            </a:r>
            <a:r>
              <a:rPr lang="pt-BR" sz="1400" b="0" strike="noStrike" spc="-1" dirty="0">
                <a:latin typeface="Fira Code Medium"/>
              </a:rPr>
              <a:t>) em Murray Hill, Nova Jersey.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spc="-1" dirty="0">
              <a:latin typeface="Fira Code Mediu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0" strike="noStrike" spc="-1" dirty="0">
                <a:latin typeface="Fira Code Medium"/>
              </a:rPr>
              <a:t>C++ era inicialmente conhecido como “C com classes” e foi renomeado C++ em 1983. ‘++’ é uma abreviação para adicionar um à variedade na programação; portanto, C++ significa aproximadamente que “um maior que C”.</a:t>
            </a:r>
          </a:p>
          <a:p>
            <a:endParaRPr lang="pt-BR" sz="1200" b="0" strike="noStrike" spc="-1" dirty="0">
              <a:latin typeface="Fira Code Medium"/>
            </a:endParaRPr>
          </a:p>
          <a:p>
            <a:endParaRPr lang="pt-BR" sz="1200" b="0" strike="noStrike" spc="-1" dirty="0">
              <a:latin typeface="Fira Code Medium"/>
            </a:endParaRPr>
          </a:p>
        </p:txBody>
      </p:sp>
      <p:pic>
        <p:nvPicPr>
          <p:cNvPr id="47" name="Imagem 46"/>
          <p:cNvPicPr/>
          <p:nvPr/>
        </p:nvPicPr>
        <p:blipFill>
          <a:blip r:embed="rId2"/>
          <a:stretch/>
        </p:blipFill>
        <p:spPr>
          <a:xfrm>
            <a:off x="7651414" y="2874489"/>
            <a:ext cx="1995840" cy="2635200"/>
          </a:xfrm>
          <a:prstGeom prst="rect">
            <a:avLst/>
          </a:prstGeom>
          <a:ln w="0">
            <a:noFill/>
          </a:ln>
        </p:spPr>
      </p:pic>
      <p:pic>
        <p:nvPicPr>
          <p:cNvPr id="48" name="Imagem 47"/>
          <p:cNvPicPr/>
          <p:nvPr/>
        </p:nvPicPr>
        <p:blipFill>
          <a:blip r:embed="rId3"/>
          <a:stretch/>
        </p:blipFill>
        <p:spPr>
          <a:xfrm>
            <a:off x="296885" y="3182464"/>
            <a:ext cx="3131280" cy="2160000"/>
          </a:xfrm>
          <a:prstGeom prst="rect">
            <a:avLst/>
          </a:prstGeom>
          <a:ln w="0">
            <a:noFill/>
          </a:ln>
        </p:spPr>
      </p:pic>
      <p:pic>
        <p:nvPicPr>
          <p:cNvPr id="49" name="Imagem 48"/>
          <p:cNvPicPr/>
          <p:nvPr/>
        </p:nvPicPr>
        <p:blipFill>
          <a:blip r:embed="rId4"/>
          <a:stretch/>
        </p:blipFill>
        <p:spPr>
          <a:xfrm>
            <a:off x="4171636" y="3182464"/>
            <a:ext cx="2358360" cy="224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-1" y="1"/>
            <a:ext cx="10080625" cy="677636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2400" b="0" strike="noStrike" spc="-1" dirty="0">
                <a:solidFill>
                  <a:schemeClr val="bg1"/>
                </a:solidFill>
                <a:latin typeface="Fira Code Medium"/>
              </a:rPr>
              <a:t>Características Peculiares do C++</a:t>
            </a: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180000" y="900000"/>
            <a:ext cx="9720000" cy="46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 dirty="0">
                <a:latin typeface="Fira Code Medium"/>
              </a:rPr>
              <a:t>É a linguagem mais usada principalmente na programação competitiva no que diz respeito aos fatos. A maioria dos codificadores extremamente cotados normalmente usa C++ para criptografia. Você o verá em qualquer site online.</a:t>
            </a:r>
          </a:p>
          <a:p>
            <a:pPr marL="432000" indent="-3240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 dirty="0">
                <a:latin typeface="Fira Code Medium"/>
              </a:rPr>
              <a:t>Múltiplas heranças: Linguagens volumosas não têm essa facilidade.</a:t>
            </a:r>
          </a:p>
          <a:p>
            <a:pPr marL="432000" indent="-3240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 dirty="0">
                <a:latin typeface="Fira Code Medium"/>
              </a:rPr>
              <a:t>Capacidade de modularizar código, encapsulamento, polimorfismo, etc.</a:t>
            </a:r>
          </a:p>
        </p:txBody>
      </p:sp>
      <p:pic>
        <p:nvPicPr>
          <p:cNvPr id="52" name="Imagem 51"/>
          <p:cNvPicPr/>
          <p:nvPr/>
        </p:nvPicPr>
        <p:blipFill>
          <a:blip r:embed="rId2"/>
          <a:stretch/>
        </p:blipFill>
        <p:spPr>
          <a:xfrm>
            <a:off x="180000" y="2608560"/>
            <a:ext cx="3013200" cy="2247480"/>
          </a:xfrm>
          <a:prstGeom prst="rect">
            <a:avLst/>
          </a:prstGeom>
          <a:ln w="0">
            <a:noFill/>
          </a:ln>
        </p:spPr>
      </p:pic>
      <p:pic>
        <p:nvPicPr>
          <p:cNvPr id="53" name="Imagem 52"/>
          <p:cNvPicPr/>
          <p:nvPr/>
        </p:nvPicPr>
        <p:blipFill>
          <a:blip r:embed="rId3"/>
          <a:stretch/>
        </p:blipFill>
        <p:spPr>
          <a:xfrm>
            <a:off x="3287426" y="2735460"/>
            <a:ext cx="3600000" cy="2438280"/>
          </a:xfrm>
          <a:prstGeom prst="rect">
            <a:avLst/>
          </a:prstGeom>
          <a:ln w="0">
            <a:noFill/>
          </a:ln>
        </p:spPr>
      </p:pic>
      <p:pic>
        <p:nvPicPr>
          <p:cNvPr id="54" name="Imagem 53"/>
          <p:cNvPicPr/>
          <p:nvPr/>
        </p:nvPicPr>
        <p:blipFill>
          <a:blip r:embed="rId4"/>
          <a:stretch/>
        </p:blipFill>
        <p:spPr>
          <a:xfrm>
            <a:off x="6840000" y="2608560"/>
            <a:ext cx="3060000" cy="195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-1" y="0"/>
            <a:ext cx="10080625" cy="726621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2400" b="0" strike="noStrike" spc="-1" dirty="0">
                <a:solidFill>
                  <a:schemeClr val="bg1"/>
                </a:solidFill>
                <a:latin typeface="Fira Code Medium"/>
              </a:rPr>
              <a:t>Por quê o C++ foi criado ?</a:t>
            </a: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900000"/>
            <a:ext cx="972000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 dirty="0">
                <a:latin typeface="Fira Code Medium"/>
              </a:rPr>
              <a:t>O principal sonho de </a:t>
            </a:r>
            <a:r>
              <a:rPr lang="pt-BR" sz="1400" b="0" strike="noStrike" spc="-1" dirty="0" err="1">
                <a:latin typeface="Fira Code Medium"/>
              </a:rPr>
              <a:t>Bjarne</a:t>
            </a:r>
            <a:r>
              <a:rPr lang="pt-BR" sz="1400" b="0" strike="noStrike" spc="-1" dirty="0">
                <a:latin typeface="Fira Code Medium"/>
              </a:rPr>
              <a:t> era colocar a Programação Orientada a Objetos, criada por ele, na linguagem C, que durante sua época ainda era a linguagem de programação amplamente respeitada por sua mobilidade, portabilidade e compacidade, não sacrificando a velocidade ou a praticidade de baixo nível (e ainda é assim até hoje).</a:t>
            </a:r>
          </a:p>
          <a:p>
            <a:pPr marL="108000" algn="just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pt-BR" sz="1400" b="0" strike="noStrike" spc="-1" dirty="0">
                <a:latin typeface="Fira Code Medium"/>
              </a:rPr>
              <a:t>  </a:t>
            </a:r>
            <a:endParaRPr lang="pt-BR" sz="1400" b="0" strike="noStrike" spc="-1" dirty="0">
              <a:latin typeface="Arial"/>
            </a:endParaRPr>
          </a:p>
          <a:p>
            <a:pPr marL="432000" indent="-324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 dirty="0">
                <a:latin typeface="Fira Code Medium"/>
              </a:rPr>
              <a:t>Sua linguagem de programação incluía </a:t>
            </a:r>
            <a:r>
              <a:rPr lang="pt-BR" sz="1400" b="0" strike="noStrike" spc="-1" dirty="0" err="1">
                <a:latin typeface="Fira Code Medium"/>
              </a:rPr>
              <a:t>inlining</a:t>
            </a:r>
            <a:r>
              <a:rPr lang="pt-BR" sz="1400" b="0" strike="noStrike" spc="-1" dirty="0">
                <a:latin typeface="Fira Code Medium"/>
              </a:rPr>
              <a:t>, herança básica, argumentos de função padrão, categorias e classificação confiável estava verificando adicionalmente todas ou quaisquer opções da linguagem C.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57" name="Imagem 56"/>
          <p:cNvPicPr/>
          <p:nvPr/>
        </p:nvPicPr>
        <p:blipFill>
          <a:blip r:embed="rId2"/>
          <a:stretch/>
        </p:blipFill>
        <p:spPr>
          <a:xfrm>
            <a:off x="67628" y="2818080"/>
            <a:ext cx="5199840" cy="2731320"/>
          </a:xfrm>
          <a:prstGeom prst="rect">
            <a:avLst/>
          </a:prstGeom>
          <a:ln w="0">
            <a:noFill/>
          </a:ln>
        </p:spPr>
      </p:pic>
      <p:pic>
        <p:nvPicPr>
          <p:cNvPr id="58" name="Imagem 57"/>
          <p:cNvPicPr/>
          <p:nvPr/>
        </p:nvPicPr>
        <p:blipFill>
          <a:blip r:embed="rId3"/>
          <a:stretch/>
        </p:blipFill>
        <p:spPr>
          <a:xfrm>
            <a:off x="5884972" y="2698030"/>
            <a:ext cx="4127400" cy="2972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31E3727E-6A9D-D857-FE9A-FB7E416A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33"/>
            <a:ext cx="10080625" cy="771412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2400" b="0" strike="noStrike" spc="-1" dirty="0">
                <a:solidFill>
                  <a:schemeClr val="bg1"/>
                </a:solidFill>
                <a:latin typeface="Fira Code Medium"/>
              </a:rPr>
              <a:t>Melhores aplicações do C++</a:t>
            </a: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AFBE3F24-BE55-0643-2796-C5E95242CFD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37924" y="1132114"/>
            <a:ext cx="4003448" cy="42862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/>
          </a:bodyPr>
          <a:lstStyle/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</a:rPr>
              <a:t>Jogos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spc="-1" dirty="0">
                <a:latin typeface="Fira Code Medium"/>
              </a:rPr>
              <a:t>Interface Gráfica do Usuário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</a:rPr>
              <a:t>Software de Banco de Dados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spc="-1" dirty="0">
                <a:latin typeface="Fira Code Medium"/>
              </a:rPr>
              <a:t>Sistema Operacional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spc="-1" dirty="0">
                <a:latin typeface="Fira Code Medium"/>
              </a:rPr>
              <a:t>Browsers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</a:rPr>
              <a:t>C</a:t>
            </a:r>
            <a:r>
              <a:rPr lang="pt-BR" sz="1600" spc="-1" dirty="0">
                <a:latin typeface="Fira Code Medium"/>
              </a:rPr>
              <a:t>omputação Avançada e Gráficos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</a:rPr>
              <a:t>Programas de Banco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spc="-1" dirty="0">
                <a:latin typeface="Fira Code Medium"/>
              </a:rPr>
              <a:t>Sistemas de Nuvem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spc="-1" dirty="0">
                <a:latin typeface="Fira Code Medium"/>
              </a:rPr>
              <a:t>Compiladores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</a:rPr>
              <a:t>Sistemas Embarcados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spc="-1" dirty="0">
                <a:latin typeface="Fira Code Medium"/>
              </a:rPr>
              <a:t>Sistema de Empresas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 dirty="0">
                <a:latin typeface="Fira Code Medium"/>
              </a:rPr>
              <a:t>Bibliotecas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26665C-17E9-FF9E-A288-088D8695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40" y="1579377"/>
            <a:ext cx="1905000" cy="685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35622E8-8B7F-C5D6-1393-BAC1BC07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92" y="1255527"/>
            <a:ext cx="1905000" cy="1333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54CDC06-2266-39A3-6764-FC83F9987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2" y="3389539"/>
            <a:ext cx="1905000" cy="13049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68B124-39F2-BF2B-C5E2-378696DE4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320" y="3553465"/>
            <a:ext cx="1545545" cy="17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-1143" y="0"/>
            <a:ext cx="10081768" cy="722788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2400" spc="-1" dirty="0">
                <a:solidFill>
                  <a:schemeClr val="bg1"/>
                </a:solidFill>
                <a:latin typeface="Fira Code Medium"/>
              </a:rPr>
              <a:t>O Sucesso do Turbo C++ 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180000" y="997920"/>
            <a:ext cx="9720000" cy="188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 algn="just">
              <a:spcBef>
                <a:spcPct val="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spc="-1" dirty="0">
                <a:latin typeface="Fira Code Medium"/>
                <a:ea typeface="+mj-ea"/>
                <a:cs typeface="+mj-cs"/>
              </a:rPr>
              <a:t>Em 1990, o manual “The </a:t>
            </a:r>
            <a:r>
              <a:rPr lang="pt-BR" sz="1400" spc="-1" dirty="0" err="1">
                <a:latin typeface="Fira Code Medium"/>
                <a:ea typeface="+mj-ea"/>
                <a:cs typeface="+mj-cs"/>
              </a:rPr>
              <a:t>Annotated</a:t>
            </a:r>
            <a:r>
              <a:rPr lang="pt-BR" sz="1400" spc="-1" dirty="0">
                <a:latin typeface="Fira Code Medium"/>
                <a:ea typeface="+mj-ea"/>
                <a:cs typeface="+mj-cs"/>
              </a:rPr>
              <a:t> C++” foi lançado por toda parte. Somente em 1990, no mesmo e idêntico ano, o compilador Turbo C++ da Borland também foi lançado comercialmente como um produto publicitário. </a:t>
            </a:r>
          </a:p>
          <a:p>
            <a:pPr marL="432000" indent="-324000" algn="just">
              <a:spcBef>
                <a:spcPct val="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400" spc="-1" dirty="0">
              <a:latin typeface="Fira Code Medium"/>
              <a:ea typeface="+mj-ea"/>
              <a:cs typeface="+mj-cs"/>
            </a:endParaRPr>
          </a:p>
          <a:p>
            <a:pPr marL="432000" indent="-324000" algn="just">
              <a:spcBef>
                <a:spcPct val="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spc="-1" dirty="0">
                <a:latin typeface="Fira Code Medium"/>
                <a:ea typeface="+mj-ea"/>
                <a:cs typeface="+mj-cs"/>
              </a:rPr>
              <a:t>O Turbo C++ adiciona um excesso de outras bibliotecas que podem ter um impacto substancial no desenvolvimento do C++. E embora a última atualização estável do Turbo C++ tenha sido em 2006, o compilador continua sendo amplamente utilizado.</a:t>
            </a:r>
          </a:p>
        </p:txBody>
      </p:sp>
      <p:pic>
        <p:nvPicPr>
          <p:cNvPr id="61" name="Imagem 60"/>
          <p:cNvPicPr/>
          <p:nvPr/>
        </p:nvPicPr>
        <p:blipFill>
          <a:blip r:embed="rId2"/>
          <a:srcRect l="28391" r="29487"/>
          <a:stretch/>
        </p:blipFill>
        <p:spPr>
          <a:xfrm rot="2400">
            <a:off x="-360" y="3155760"/>
            <a:ext cx="1799640" cy="2243520"/>
          </a:xfrm>
          <a:prstGeom prst="rect">
            <a:avLst/>
          </a:prstGeom>
          <a:ln w="0">
            <a:noFill/>
          </a:ln>
        </p:spPr>
      </p:pic>
      <p:pic>
        <p:nvPicPr>
          <p:cNvPr id="62" name="Imagem 61"/>
          <p:cNvPicPr/>
          <p:nvPr/>
        </p:nvPicPr>
        <p:blipFill>
          <a:blip r:embed="rId3"/>
          <a:stretch/>
        </p:blipFill>
        <p:spPr>
          <a:xfrm>
            <a:off x="1980000" y="2982960"/>
            <a:ext cx="3960000" cy="2597040"/>
          </a:xfrm>
          <a:prstGeom prst="rect">
            <a:avLst/>
          </a:prstGeom>
          <a:ln w="0">
            <a:noFill/>
          </a:ln>
        </p:spPr>
      </p:pic>
      <p:pic>
        <p:nvPicPr>
          <p:cNvPr id="63" name="Imagem 62"/>
          <p:cNvPicPr/>
          <p:nvPr/>
        </p:nvPicPr>
        <p:blipFill>
          <a:blip r:embed="rId4"/>
          <a:stretch/>
        </p:blipFill>
        <p:spPr>
          <a:xfrm>
            <a:off x="6120000" y="2967480"/>
            <a:ext cx="3793680" cy="2432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E6B9268-4097-2FB5-5943-A294ED53F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1" t="7486" r="12774" b="5408"/>
          <a:stretch/>
        </p:blipFill>
        <p:spPr>
          <a:xfrm>
            <a:off x="383721" y="717094"/>
            <a:ext cx="3788230" cy="4939394"/>
          </a:xfrm>
          <a:prstGeom prst="rect">
            <a:avLst/>
          </a:prstGeom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DD2DDF68-AAA4-1A2A-62E9-071181838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731156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2400" spc="-1" dirty="0">
                <a:solidFill>
                  <a:schemeClr val="bg1"/>
                </a:solidFill>
                <a:latin typeface="Fira Code Medium"/>
              </a:rPr>
              <a:t>Exemplos de Códigos em C++</a:t>
            </a:r>
          </a:p>
        </p:txBody>
      </p:sp>
      <p:pic>
        <p:nvPicPr>
          <p:cNvPr id="7" name="Imagem 6" descr="Texto&#10;&#10;Descrição gerada automaticamente com confiança média">
            <a:extLst>
              <a:ext uri="{FF2B5EF4-FFF2-40B4-BE49-F238E27FC236}">
                <a16:creationId xmlns:a16="http://schemas.microsoft.com/office/drawing/2014/main" id="{4273E234-EEF4-8226-709D-67488CAB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43" y="731156"/>
            <a:ext cx="4157221" cy="49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-1" y="9707"/>
            <a:ext cx="10080625" cy="610779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2400" b="0" strike="noStrike" spc="-1" dirty="0">
                <a:solidFill>
                  <a:schemeClr val="bg1"/>
                </a:solidFill>
                <a:latin typeface="Fira Code Medium"/>
              </a:rPr>
              <a:t>Conclusão</a:t>
            </a: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80311" y="800843"/>
            <a:ext cx="9720000" cy="48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 dirty="0">
                <a:latin typeface="Fira Code Medium"/>
              </a:rPr>
              <a:t>O que </a:t>
            </a:r>
            <a:r>
              <a:rPr lang="pt-BR" sz="1400" b="0" strike="noStrike" spc="-1" dirty="0" err="1">
                <a:latin typeface="Fira Code Medium"/>
              </a:rPr>
              <a:t>Bjarne</a:t>
            </a:r>
            <a:r>
              <a:rPr lang="pt-BR" sz="1400" b="0" strike="noStrike" spc="-1" dirty="0">
                <a:latin typeface="Fira Code Medium"/>
              </a:rPr>
              <a:t> </a:t>
            </a:r>
            <a:r>
              <a:rPr lang="pt-BR" sz="1400" b="0" strike="noStrike" spc="-1" dirty="0" err="1">
                <a:latin typeface="Fira Code Medium"/>
              </a:rPr>
              <a:t>Stroustrup</a:t>
            </a:r>
            <a:r>
              <a:rPr lang="pt-BR" sz="1400" b="0" strike="noStrike" spc="-1" dirty="0">
                <a:latin typeface="Fira Code Medium"/>
              </a:rPr>
              <a:t> fez foi “adicionar P.O.O na </a:t>
            </a:r>
            <a:r>
              <a:rPr lang="pt-BR" sz="1400" b="0" strike="noStrike" spc="-1" dirty="0" err="1">
                <a:latin typeface="Fira Code Medium"/>
              </a:rPr>
              <a:t>Linguage</a:t>
            </a:r>
            <a:r>
              <a:rPr lang="pt-BR" sz="1400" b="0" strike="noStrike" spc="-1" dirty="0">
                <a:latin typeface="Fira Code Medium"/>
              </a:rPr>
              <a:t> C”, tratando o código como objetos vivos. O que torna o C++ tão bom é que possui a velocidade do C, e também é uma linguagem de programação de alto nível, portanto, nos permite dizer que possui o melhor de cada mundo.</a:t>
            </a:r>
          </a:p>
          <a:p>
            <a:pPr marL="432000" indent="-3240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 dirty="0">
                <a:latin typeface="Fira Code Medium"/>
              </a:rPr>
              <a:t>No entanto, por outro lado, C++ é difícil de ser notado para iniciantes e, para um código equivalente que você escreveu em C++, você poderá escrever em Python com 25% do tempo gasto.</a:t>
            </a:r>
          </a:p>
        </p:txBody>
      </p:sp>
      <p:pic>
        <p:nvPicPr>
          <p:cNvPr id="66" name="Imagem 65"/>
          <p:cNvPicPr/>
          <p:nvPr/>
        </p:nvPicPr>
        <p:blipFill>
          <a:blip r:embed="rId2"/>
          <a:srcRect b="23181"/>
          <a:stretch/>
        </p:blipFill>
        <p:spPr>
          <a:xfrm>
            <a:off x="377339" y="2626521"/>
            <a:ext cx="5252040" cy="2520000"/>
          </a:xfrm>
          <a:prstGeom prst="rect">
            <a:avLst/>
          </a:prstGeom>
          <a:ln w="0">
            <a:noFill/>
          </a:ln>
        </p:spPr>
      </p:pic>
      <p:pic>
        <p:nvPicPr>
          <p:cNvPr id="67" name="Imagem 66"/>
          <p:cNvPicPr/>
          <p:nvPr/>
        </p:nvPicPr>
        <p:blipFill>
          <a:blip r:embed="rId3"/>
          <a:stretch/>
        </p:blipFill>
        <p:spPr>
          <a:xfrm>
            <a:off x="6103286" y="2343086"/>
            <a:ext cx="3600000" cy="3211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595</Words>
  <Application>Microsoft Office PowerPoint</Application>
  <PresentationFormat>Personalizar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Fira Code Medium</vt:lpstr>
      <vt:lpstr>Symbol</vt:lpstr>
      <vt:lpstr>Times New Roman</vt:lpstr>
      <vt:lpstr>Wingdings</vt:lpstr>
      <vt:lpstr>Office Theme</vt:lpstr>
      <vt:lpstr>Instituto Federal do Amazonas Disciplina: Paradigmas de Programação Docente: Joethe Carvalho Discentes: Carlos Souza, Rafael Kanda Data: 16/05/2022</vt:lpstr>
      <vt:lpstr>Linha do Tempo do C++</vt:lpstr>
      <vt:lpstr>Características Importantes</vt:lpstr>
      <vt:lpstr>Características Peculiares do C++</vt:lpstr>
      <vt:lpstr>Por quê o C++ foi criado ?</vt:lpstr>
      <vt:lpstr>Melhores aplicações do C++</vt:lpstr>
      <vt:lpstr>O Sucesso do Turbo C++ </vt:lpstr>
      <vt:lpstr>Exemplos de Códigos em C++</vt:lpstr>
      <vt:lpstr>Conclusão</vt:lpstr>
      <vt:lpstr>Fontes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Federal do Amazonas Disciplina: Paradigmas de Programação Docente: Joethe Carvalho Discentes: Carlos Souza, Rafael Kanda Data: 16/05/2022</dc:title>
  <dc:subject/>
  <dc:creator>Rafael Kanda</dc:creator>
  <dc:description/>
  <cp:lastModifiedBy>Rafael Kanda</cp:lastModifiedBy>
  <cp:revision>5</cp:revision>
  <dcterms:created xsi:type="dcterms:W3CDTF">2022-05-13T14:12:32Z</dcterms:created>
  <dcterms:modified xsi:type="dcterms:W3CDTF">2022-05-13T22:45:30Z</dcterms:modified>
  <dc:language>pt-BR</dc:language>
</cp:coreProperties>
</file>